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63" r:id="rId4"/>
    <p:sldId id="273" r:id="rId5"/>
    <p:sldId id="282" r:id="rId6"/>
    <p:sldId id="265" r:id="rId7"/>
    <p:sldId id="280" r:id="rId8"/>
    <p:sldId id="277" r:id="rId9"/>
    <p:sldId id="268" r:id="rId10"/>
    <p:sldId id="281" r:id="rId11"/>
    <p:sldId id="278" r:id="rId12"/>
    <p:sldId id="279" r:id="rId13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28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Age Groups </a:t>
            </a:r>
          </a:p>
        </c:rich>
      </c:tx>
      <c:layout>
        <c:manualLayout>
          <c:xMode val="edge"/>
          <c:yMode val="edge"/>
          <c:x val="0.33229106925350627"/>
          <c:y val="3.316452235923339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853354242771773E-2"/>
          <c:y val="0.15566962615573726"/>
          <c:w val="0.8394771440256954"/>
          <c:h val="0.64929469964192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Clack/shire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5000"/>
                    <a:shade val="98000"/>
                    <a:satMod val="110000"/>
                    <a:lumMod val="103000"/>
                  </a:schemeClr>
                </a:gs>
                <a:gs pos="50000">
                  <a:schemeClr val="accent1">
                    <a:shade val="85000"/>
                    <a:satMod val="105000"/>
                    <a:lumMod val="100000"/>
                  </a:schemeClr>
                </a:gs>
                <a:gs pos="100000">
                  <a:schemeClr val="accent1">
                    <a:shade val="60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2794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16-29 years</c:v>
                </c:pt>
                <c:pt idx="1">
                  <c:v>60 and over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15.9</c:v>
                </c:pt>
                <c:pt idx="1">
                  <c:v>25.1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95-4700-89E0-05CE76137E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Scotland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85000"/>
                    <a:shade val="98000"/>
                    <a:satMod val="110000"/>
                    <a:lumMod val="103000"/>
                  </a:schemeClr>
                </a:gs>
                <a:gs pos="50000">
                  <a:schemeClr val="accent2">
                    <a:shade val="85000"/>
                    <a:satMod val="105000"/>
                    <a:lumMod val="100000"/>
                  </a:schemeClr>
                </a:gs>
                <a:gs pos="100000">
                  <a:schemeClr val="accent2">
                    <a:shade val="60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2794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16-29 years</c:v>
                </c:pt>
                <c:pt idx="1">
                  <c:v>60 and over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2"/>
                <c:pt idx="0">
                  <c:v>18.2</c:v>
                </c:pt>
                <c:pt idx="1">
                  <c:v>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95-4700-89E0-05CE76137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9604864"/>
        <c:axId val="49606016"/>
      </c:barChart>
      <c:catAx>
        <c:axId val="4960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06016"/>
        <c:crosses val="autoZero"/>
        <c:auto val="1"/>
        <c:lblAlgn val="ctr"/>
        <c:lblOffset val="100"/>
        <c:noMultiLvlLbl val="0"/>
      </c:catAx>
      <c:valAx>
        <c:axId val="4960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0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81837-6AC8-4916-8B9D-607463A5AACF}" type="datetimeFigureOut">
              <a:rPr lang="en-GB" smtClean="0"/>
              <a:t>02/09/2016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3F91F-7C9B-44F8-B11B-72BD953ECE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70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4646-8445-409E-B9B8-749E3D17D33B}" type="datetimeFigureOut">
              <a:rPr lang="en-GB" smtClean="0"/>
              <a:t>02/09/2016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81D4F-8D88-425F-93E3-F7446C950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5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5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9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0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7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5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5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9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8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5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6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76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Fare way to 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Barriers faced by the residents of Clackmannanshire who rely on public transport to attend Hospital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644427" y="6014140"/>
            <a:ext cx="2326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Lynne Brierley </a:t>
            </a:r>
          </a:p>
          <a:p>
            <a:r>
              <a:rPr lang="en-GB" sz="1200" dirty="0"/>
              <a:t>Clackmannanshire Citizens Advice </a:t>
            </a:r>
          </a:p>
          <a:p>
            <a:r>
              <a:rPr lang="en-GB" sz="1200" dirty="0"/>
              <a:t>August 2016</a:t>
            </a:r>
          </a:p>
        </p:txBody>
      </p:sp>
    </p:spTree>
    <p:extLst>
      <p:ext uri="{BB962C8B-B14F-4D97-AF65-F5344CB8AC3E}">
        <p14:creationId xmlns:p14="http://schemas.microsoft.com/office/powerpoint/2010/main" val="961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H1/2 bus service only funded until March 2018 </a:t>
            </a:r>
          </a:p>
          <a:p>
            <a:r>
              <a:rPr lang="en-GB" sz="2400" dirty="0"/>
              <a:t>The N60 bus has recently been threatened with a reduction in service and route</a:t>
            </a:r>
          </a:p>
          <a:p>
            <a:r>
              <a:rPr lang="en-GB" sz="2400" dirty="0"/>
              <a:t>Buses leave Alloa to Forth Valley Hospital every 51 mins and every 55 minutes </a:t>
            </a:r>
          </a:p>
          <a:p>
            <a:r>
              <a:rPr lang="en-GB" sz="2400" dirty="0"/>
              <a:t>No Sunday Services </a:t>
            </a:r>
          </a:p>
          <a:p>
            <a:r>
              <a:rPr lang="en-GB" sz="2400" dirty="0"/>
              <a:t>Bus Fares can range from £4.40 to £7.90  with no flat rate offered in the  Clackmannanshire Council area irrespective of location.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79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Bus services are every 2 hours in areas classed as “rural” such as the Hillfoots :              - these will not always tie in with appointments leading to a longer waiting time.</a:t>
            </a:r>
          </a:p>
          <a:p>
            <a:r>
              <a:rPr lang="en-GB" dirty="0"/>
              <a:t>Buses leave Alloa every 51 and 55 minutes past the hour :                                                     - this is likely to increase the waiting times for passengers that have to make a connection. </a:t>
            </a:r>
          </a:p>
          <a:p>
            <a:r>
              <a:rPr lang="en-GB" dirty="0"/>
              <a:t>Evening services are reduced :                                                                                                            - this will increase the difficulty of family and friends being able to visit hospital in-patients.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73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Residents of Clackmannanshire that rely on public transport to travel to Forth Valley Hospital face the prospect of a long journey , extensive waiting times, that essentially could turn a 30 minute appointment into a day long trip. </a:t>
            </a:r>
          </a:p>
          <a:p>
            <a:pPr marL="0" indent="0">
              <a:buNone/>
            </a:pPr>
            <a:r>
              <a:rPr lang="en-GB" dirty="0"/>
              <a:t>The location of the hospital can’t be changed therefore it is essential that:</a:t>
            </a:r>
          </a:p>
          <a:p>
            <a:r>
              <a:rPr lang="en-GB" dirty="0"/>
              <a:t>Access to public transport continues to be maintained for those that use it.</a:t>
            </a:r>
          </a:p>
          <a:p>
            <a:r>
              <a:rPr lang="en-GB" dirty="0"/>
              <a:t>Alternative Bus routes and  Operators to ensure value for money. </a:t>
            </a:r>
          </a:p>
          <a:p>
            <a:r>
              <a:rPr lang="en-GB" dirty="0"/>
              <a:t>Consultation should continue between Bus Operators, NHS, the Public and Clackmannanshire council </a:t>
            </a:r>
          </a:p>
          <a:p>
            <a:r>
              <a:rPr lang="en-GB" dirty="0"/>
              <a:t>Bus Operators should consider the times that other routes depart to avoid overlapping services. 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56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presentation aims to give an overview of the challenges faced by residents in Clackmannanshire when attending Hospital appointments by public transport.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will focus on the - </a:t>
            </a:r>
          </a:p>
          <a:p>
            <a:r>
              <a:rPr lang="en-GB" dirty="0"/>
              <a:t>Cost and time to attend </a:t>
            </a:r>
          </a:p>
          <a:p>
            <a:r>
              <a:rPr lang="en-GB" dirty="0"/>
              <a:t>Availability of alternative patient transport  </a:t>
            </a:r>
          </a:p>
          <a:p>
            <a:r>
              <a:rPr lang="en-GB" dirty="0"/>
              <a:t>Public transport options available </a:t>
            </a:r>
          </a:p>
        </p:txBody>
      </p:sp>
    </p:spTree>
    <p:extLst>
      <p:ext uri="{BB962C8B-B14F-4D97-AF65-F5344CB8AC3E}">
        <p14:creationId xmlns:p14="http://schemas.microsoft.com/office/powerpoint/2010/main" val="393083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Clackmannanshire </a:t>
            </a: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551346"/>
              </p:ext>
            </p:extLst>
          </p:nvPr>
        </p:nvGraphicFramePr>
        <p:xfrm>
          <a:off x="1203326" y="2011363"/>
          <a:ext cx="3965834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4938" y="2296293"/>
            <a:ext cx="5127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2015 population for Clackmannanshire is 51,360</a:t>
            </a:r>
          </a:p>
          <a:p>
            <a:endParaRPr lang="en-GB" dirty="0"/>
          </a:p>
          <a:p>
            <a:r>
              <a:rPr lang="en-GB" dirty="0"/>
              <a:t>Accounts for 1.0 per cent of the total population of Scotland</a:t>
            </a:r>
          </a:p>
          <a:p>
            <a:endParaRPr lang="en-GB" dirty="0"/>
          </a:p>
          <a:p>
            <a:r>
              <a:rPr lang="en-GB" dirty="0"/>
              <a:t>Over a 25 year period  the number of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lone adult households is projected to increase by 47 %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larger households in Clackmannanshire is projected to fall</a:t>
            </a:r>
          </a:p>
          <a:p>
            <a:endParaRPr lang="en-GB" dirty="0"/>
          </a:p>
          <a:p>
            <a:r>
              <a:rPr lang="en-GB" dirty="0"/>
              <a:t>Households of 2 or more adults with children decreasing by 37 per cent over the 25 year period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2148" y="6436665"/>
            <a:ext cx="26048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Source - National Records of Scotland </a:t>
            </a:r>
          </a:p>
        </p:txBody>
      </p:sp>
    </p:spTree>
    <p:extLst>
      <p:ext uri="{BB962C8B-B14F-4D97-AF65-F5344CB8AC3E}">
        <p14:creationId xmlns:p14="http://schemas.microsoft.com/office/powerpoint/2010/main" val="409537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Round the bend - Key points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061" y="2750536"/>
            <a:ext cx="6392256" cy="285235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Median travel time: 57 minutes</a:t>
            </a:r>
          </a:p>
          <a:p>
            <a:r>
              <a:rPr lang="en-GB" sz="2400" dirty="0"/>
              <a:t>Average distance: 14 miles</a:t>
            </a:r>
          </a:p>
          <a:p>
            <a:r>
              <a:rPr lang="en-GB" sz="2400" dirty="0"/>
              <a:t>Median cost: £3.40</a:t>
            </a:r>
          </a:p>
          <a:p>
            <a:r>
              <a:rPr lang="en-GB" sz="2400" dirty="0"/>
              <a:t>Median pence per mile: 24p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49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Distance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920" y="2265028"/>
            <a:ext cx="36878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Dollar 16 miles </a:t>
            </a:r>
          </a:p>
          <a:p>
            <a:r>
              <a:rPr lang="en-GB" sz="2400" dirty="0"/>
              <a:t>Muckhart 20 miles </a:t>
            </a:r>
          </a:p>
          <a:p>
            <a:r>
              <a:rPr lang="en-GB" sz="2400" dirty="0"/>
              <a:t>From Alva 15 miles </a:t>
            </a:r>
          </a:p>
          <a:p>
            <a:r>
              <a:rPr lang="en-GB" sz="2400" dirty="0"/>
              <a:t>Tullibody 12 miles </a:t>
            </a:r>
          </a:p>
          <a:p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30" y="2052025"/>
            <a:ext cx="6926727" cy="463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2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Transport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546454"/>
            <a:ext cx="9784080" cy="29335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Subject to the specific health needs as detailed by clinical assessment, transport must be </a:t>
            </a:r>
          </a:p>
          <a:p>
            <a:pPr marL="0" indent="0">
              <a:buNone/>
            </a:pPr>
            <a:r>
              <a:rPr lang="en-GB" sz="2400" i="1" dirty="0"/>
              <a:t>considered in the order outlined below:</a:t>
            </a:r>
          </a:p>
          <a:p>
            <a:pPr marL="0" indent="0">
              <a:buNone/>
            </a:pPr>
            <a:r>
              <a:rPr lang="en-GB" sz="2400" i="1" dirty="0"/>
              <a:t>1  </a:t>
            </a:r>
            <a:r>
              <a:rPr lang="en-GB" sz="2400" b="1" i="1" dirty="0"/>
              <a:t>Patient’s own transport, relatives etc. This is always the preferred option.</a:t>
            </a:r>
          </a:p>
          <a:p>
            <a:pPr marL="0" indent="0">
              <a:buNone/>
            </a:pPr>
            <a:r>
              <a:rPr lang="en-GB" sz="2400" i="1" dirty="0"/>
              <a:t>2  Appropriate public transport options</a:t>
            </a:r>
          </a:p>
          <a:p>
            <a:pPr marL="0" indent="0">
              <a:buNone/>
            </a:pPr>
            <a:r>
              <a:rPr lang="en-GB" sz="2400" i="1" dirty="0"/>
              <a:t>3  T-Hub Subject to Patient Needs Assessment (PNA) criteria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02919" y="2047868"/>
            <a:ext cx="978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Forth Valley Transport Hub Operating Procedure state that –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071" y="4784987"/>
            <a:ext cx="1641679" cy="16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67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565" y="2174033"/>
            <a:ext cx="3403169" cy="38162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GB" dirty="0"/>
              <a:t>Patient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20" y="2314444"/>
            <a:ext cx="6263640" cy="3675808"/>
          </a:xfrm>
        </p:spPr>
        <p:txBody>
          <a:bodyPr>
            <a:normAutofit/>
          </a:bodyPr>
          <a:lstStyle/>
          <a:p>
            <a:r>
              <a:rPr lang="en-GB" dirty="0"/>
              <a:t>Scottish Ambulance Service </a:t>
            </a:r>
          </a:p>
          <a:p>
            <a:r>
              <a:rPr lang="en-GB" dirty="0"/>
              <a:t>Red Cross Transport and Escort Service</a:t>
            </a:r>
          </a:p>
          <a:p>
            <a:r>
              <a:rPr lang="en-GB" dirty="0"/>
              <a:t>RVS Community Transport and Good Neighbour Service (Stirling Area – Over 60s)</a:t>
            </a:r>
          </a:p>
          <a:p>
            <a:r>
              <a:rPr lang="en-GB" dirty="0"/>
              <a:t>Order of Malta / Dial a Journey</a:t>
            </a:r>
          </a:p>
          <a:p>
            <a:r>
              <a:rPr lang="en-GB" dirty="0"/>
              <a:t>The Driving Force will take anyone who has cancer and is registered with a GP in Bonnybridge, Denny or Banknock to hospital appointments free of charge</a:t>
            </a:r>
          </a:p>
        </p:txBody>
      </p:sp>
    </p:spTree>
    <p:extLst>
      <p:ext uri="{BB962C8B-B14F-4D97-AF65-F5344CB8AC3E}">
        <p14:creationId xmlns:p14="http://schemas.microsoft.com/office/powerpoint/2010/main" val="141038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transport SERVICES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89454"/>
              </p:ext>
            </p:extLst>
          </p:nvPr>
        </p:nvGraphicFramePr>
        <p:xfrm>
          <a:off x="1203325" y="2011363"/>
          <a:ext cx="9783764" cy="431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941">
                  <a:extLst>
                    <a:ext uri="{9D8B030D-6E8A-4147-A177-3AD203B41FA5}">
                      <a16:colId xmlns:a16="http://schemas.microsoft.com/office/drawing/2014/main" xmlns="" val="2739084129"/>
                    </a:ext>
                  </a:extLst>
                </a:gridCol>
                <a:gridCol w="2445941">
                  <a:extLst>
                    <a:ext uri="{9D8B030D-6E8A-4147-A177-3AD203B41FA5}">
                      <a16:colId xmlns:a16="http://schemas.microsoft.com/office/drawing/2014/main" xmlns="" val="4264893173"/>
                    </a:ext>
                  </a:extLst>
                </a:gridCol>
                <a:gridCol w="2445941">
                  <a:extLst>
                    <a:ext uri="{9D8B030D-6E8A-4147-A177-3AD203B41FA5}">
                      <a16:colId xmlns:a16="http://schemas.microsoft.com/office/drawing/2014/main" xmlns="" val="1462932576"/>
                    </a:ext>
                  </a:extLst>
                </a:gridCol>
                <a:gridCol w="2445941">
                  <a:extLst>
                    <a:ext uri="{9D8B030D-6E8A-4147-A177-3AD203B41FA5}">
                      <a16:colId xmlns:a16="http://schemas.microsoft.com/office/drawing/2014/main" xmlns="" val="512185988"/>
                    </a:ext>
                  </a:extLst>
                </a:gridCol>
              </a:tblGrid>
              <a:tr h="383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H1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Hillfoots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H2 Hillfoots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62/63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908495"/>
                  </a:ext>
                </a:extLst>
              </a:tr>
              <a:tr h="1246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Clackmannan –</a:t>
                      </a:r>
                      <a:r>
                        <a:rPr lang="en-GB" b="1" dirty="0"/>
                        <a:t> Alloa </a:t>
                      </a:r>
                      <a:r>
                        <a:rPr lang="en-GB" dirty="0"/>
                        <a:t>– Tullibody – Forth Valley Royal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Alva - Menstrie - Tullibody - </a:t>
                      </a:r>
                      <a:r>
                        <a:rPr lang="en-GB" b="1" dirty="0"/>
                        <a:t>Alloa </a:t>
                      </a:r>
                      <a:r>
                        <a:rPr lang="en-GB" dirty="0"/>
                        <a:t>- Clackmannan - Forth Valley Royal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Dollar - Tillicoultry - </a:t>
                      </a:r>
                      <a:r>
                        <a:rPr lang="en-GB" b="1" dirty="0"/>
                        <a:t>Alloa</a:t>
                      </a:r>
                      <a:r>
                        <a:rPr lang="en-GB" dirty="0"/>
                        <a:t> - Clackmannan - Forth Valley Royal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Menstrie – Alva – Tillicoultry</a:t>
                      </a:r>
                      <a:r>
                        <a:rPr lang="en-GB" baseline="0" dirty="0"/>
                        <a:t> –</a:t>
                      </a:r>
                      <a:r>
                        <a:rPr lang="en-GB" b="1" baseline="0" dirty="0"/>
                        <a:t>Alloa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7255387"/>
                  </a:ext>
                </a:extLst>
              </a:tr>
              <a:tr h="671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Every hour -</a:t>
                      </a:r>
                      <a:r>
                        <a:rPr lang="en-GB" baseline="0" dirty="0"/>
                        <a:t> Direct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Every 2 hours - 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Every 2 hours - 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Every 20 mins – Change at Alloa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7443305"/>
                  </a:ext>
                </a:extLst>
              </a:tr>
              <a:tr h="383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 hour 26 mins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 mins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37 mins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1628168"/>
                  </a:ext>
                </a:extLst>
              </a:tr>
              <a:tr h="1246248">
                <a:tc>
                  <a:txBody>
                    <a:bodyPr/>
                    <a:lstStyle/>
                    <a:p>
                      <a:r>
                        <a:rPr lang="en-GB" dirty="0"/>
                        <a:t>Last bus from Hospital 20:06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bus from Hospital 19:34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bus from Hospital 22:32 (H1 route passengers changing at Alloa)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bus from Alloa 23.57 (hourly after 20:00)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236064"/>
                  </a:ext>
                </a:extLst>
              </a:tr>
              <a:tr h="38346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No 60 leaves Alloa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dirty="0"/>
                        <a:t>51 mins</a:t>
                      </a:r>
                      <a:r>
                        <a:rPr lang="en-GB" b="1" baseline="0" dirty="0"/>
                        <a:t> the hour                       H1/H2 leaves Alloa 55 mins past the hour 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4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4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Journey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4750012" cy="42062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920" y="5633016"/>
            <a:ext cx="3107824" cy="35673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32739"/>
              </p:ext>
            </p:extLst>
          </p:nvPr>
        </p:nvGraphicFramePr>
        <p:xfrm>
          <a:off x="1202917" y="2148840"/>
          <a:ext cx="6233581" cy="3258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834">
                  <a:extLst>
                    <a:ext uri="{9D8B030D-6E8A-4147-A177-3AD203B41FA5}">
                      <a16:colId xmlns:a16="http://schemas.microsoft.com/office/drawing/2014/main" xmlns="" val="255567777"/>
                    </a:ext>
                  </a:extLst>
                </a:gridCol>
                <a:gridCol w="3153747">
                  <a:extLst>
                    <a:ext uri="{9D8B030D-6E8A-4147-A177-3AD203B41FA5}">
                      <a16:colId xmlns:a16="http://schemas.microsoft.com/office/drawing/2014/main" xmlns="" val="2820452677"/>
                    </a:ext>
                  </a:extLst>
                </a:gridCol>
              </a:tblGrid>
              <a:tr h="682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Outward Journey from Tillicoultry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10am appointment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Return</a:t>
                      </a:r>
                      <a:r>
                        <a:rPr lang="en-GB" sz="2400" baseline="0" dirty="0"/>
                        <a:t> Journey from Forth Valley Hospital Larbert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1700813"/>
                  </a:ext>
                </a:extLst>
              </a:tr>
              <a:tr h="1387195">
                <a:tc>
                  <a:txBody>
                    <a:bodyPr/>
                    <a:lstStyle/>
                    <a:p>
                      <a:r>
                        <a:rPr lang="en-GB" sz="2400" baseline="0" dirty="0"/>
                        <a:t>Depart - 8am</a:t>
                      </a:r>
                    </a:p>
                    <a:p>
                      <a:r>
                        <a:rPr lang="en-GB" sz="2400" baseline="0" dirty="0"/>
                        <a:t>Arrive - 9.35am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Depart</a:t>
                      </a:r>
                      <a:r>
                        <a:rPr lang="en-GB" sz="2400" baseline="0" dirty="0"/>
                        <a:t> - </a:t>
                      </a:r>
                      <a:r>
                        <a:rPr lang="en-GB" sz="2400" dirty="0"/>
                        <a:t>11am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Arrive</a:t>
                      </a:r>
                      <a:r>
                        <a:rPr lang="en-GB" sz="2400" baseline="0" dirty="0"/>
                        <a:t> - </a:t>
                      </a:r>
                      <a:r>
                        <a:rPr lang="en-GB" sz="2400" dirty="0"/>
                        <a:t>12.52am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803557"/>
                  </a:ext>
                </a:extLst>
              </a:tr>
              <a:tr h="682992">
                <a:tc>
                  <a:txBody>
                    <a:bodyPr/>
                    <a:lstStyle/>
                    <a:p>
                      <a:r>
                        <a:rPr lang="en-GB" sz="2400" dirty="0"/>
                        <a:t>1hr 36 mins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1hr</a:t>
                      </a:r>
                      <a:r>
                        <a:rPr lang="en-GB" sz="2400" baseline="0" dirty="0"/>
                        <a:t> 52 mins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2650245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4" y="5633000"/>
            <a:ext cx="3125755" cy="35674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87177"/>
              </p:ext>
            </p:extLst>
          </p:nvPr>
        </p:nvGraphicFramePr>
        <p:xfrm>
          <a:off x="7847045" y="2148840"/>
          <a:ext cx="3825551" cy="122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551">
                  <a:extLst>
                    <a:ext uri="{9D8B030D-6E8A-4147-A177-3AD203B41FA5}">
                      <a16:colId xmlns:a16="http://schemas.microsoft.com/office/drawing/2014/main" xmlns="" val="162160035"/>
                    </a:ext>
                  </a:extLst>
                </a:gridCol>
              </a:tblGrid>
              <a:tr h="1223567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Cost –£3.90  Single fare </a:t>
                      </a:r>
                    </a:p>
                    <a:p>
                      <a:pPr algn="l"/>
                      <a:endParaRPr lang="en-GB" dirty="0"/>
                    </a:p>
                    <a:p>
                      <a:pPr algn="l"/>
                      <a:r>
                        <a:rPr lang="en-GB" dirty="0"/>
                        <a:t>Return fare between £4.40/£5.00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404584"/>
                  </a:ext>
                </a:extLst>
              </a:tr>
            </a:tbl>
          </a:graphicData>
        </a:graphic>
      </p:graphicFrame>
      <p:pic>
        <p:nvPicPr>
          <p:cNvPr id="12" name="Picture 11" descr="TICKETING AND RECURRING EVENT ADDON ON TEMPLATE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6249" y="3620620"/>
            <a:ext cx="2190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32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614</TotalTime>
  <Words>747</Words>
  <Application>Microsoft Office PowerPoint</Application>
  <PresentationFormat>Custom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Banded</vt:lpstr>
      <vt:lpstr>A Fare way to go</vt:lpstr>
      <vt:lpstr>Introduction </vt:lpstr>
      <vt:lpstr>Clackmannanshire </vt:lpstr>
      <vt:lpstr>Round the bend - Key points </vt:lpstr>
      <vt:lpstr>Distance </vt:lpstr>
      <vt:lpstr>Public Transport policy</vt:lpstr>
      <vt:lpstr>Patient transport</vt:lpstr>
      <vt:lpstr>Public transport SERVICES</vt:lpstr>
      <vt:lpstr>Journey - Example</vt:lpstr>
      <vt:lpstr>Additional information</vt:lpstr>
      <vt:lpstr>Impact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Fare way to go</dc:title>
  <dc:creator>Lynne B</dc:creator>
  <cp:lastModifiedBy>Fraser Sutherland</cp:lastModifiedBy>
  <cp:revision>70</cp:revision>
  <cp:lastPrinted>2016-08-24T23:46:55Z</cp:lastPrinted>
  <dcterms:created xsi:type="dcterms:W3CDTF">2016-08-16T10:06:58Z</dcterms:created>
  <dcterms:modified xsi:type="dcterms:W3CDTF">2016-09-02T10:37:22Z</dcterms:modified>
</cp:coreProperties>
</file>